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20" y="1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23T04:05:25.4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23227 8703 57 0,'18'0'0'0,"-11"3"0"15,0-3 0-15,3 0 0 0,1 0 83 0,-4 6 11 16,0-6 2-16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23T04:06:40.5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3101 10954 691 0,'-14'-18'61'0,"3"8"-49"0,-3 4-12 0,4-3 0 16,-15-1 12-16,7 1-1 0,1-1 0 0,-1 1 0 16,4-7-3-16,-4 7 0 0,8-4 0 0,-1-2-229 15,4 5-47-15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23T04:12:33.07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3845 13382 403 0,'0'0'17'0,"0"0"5"0,-14-4-22 0,4-2 0 16,-5 3 0-16,5-3 0 0,-1 6 112 0,-3 0 17 15,-3-7 4-15,2 7 1 0,1-3-110 0,0 3-24 16,-7 0 0-16,7 0-391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9DD6B-D05D-4A7F-84E7-F558A53B6318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23192-50EF-4EF7-92F2-3CE358FE6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22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23192-50EF-4EF7-92F2-3CE358FE6D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28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EF6AE-1ECC-43C0-A879-0C9CB1399F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3235A9-2A6C-45D5-8878-8AA7CDB336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74892-9B5C-4481-91A2-CDC1E2952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C724-9FA3-4204-A5D9-44991D8109D4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F1565-AA62-47A4-A833-B4B012544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B3C4A-B976-4323-AE3F-4B0BD9AE4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01AE-9758-4F1D-81BC-9180DA893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29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32EA0-2542-4E0D-BC36-8CF21E439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35A041-68BF-4923-879B-C2E71F92CA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C7386-0709-4722-A775-B9E688BD7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C724-9FA3-4204-A5D9-44991D8109D4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A3CF2-A8A1-4C14-BECB-F71DBE5BB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BEBA3-2CAE-4708-8DCE-200D6895E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01AE-9758-4F1D-81BC-9180DA893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53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67339A-80A1-4F0F-90D5-8D906E8C9D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33C7B2-9253-46FC-AF6E-61F4131461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9F855-84EE-49ED-8BA7-CF352DA27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C724-9FA3-4204-A5D9-44991D8109D4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1E8E1-4A6B-40DB-9B26-FA1C27E3A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9BBD9-74A6-4483-AEE6-1CB5F5B4C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01AE-9758-4F1D-81BC-9180DA893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18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66516-2F1A-42E3-A30E-502A5B06A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40D5F-4B4E-4926-B0D0-09717E112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715E3-F566-40FD-9AEA-DD3747792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C724-9FA3-4204-A5D9-44991D8109D4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40987-A97D-4465-A03A-74EFF991A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B0966-8DFE-40B0-82CA-2278EB0B8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01AE-9758-4F1D-81BC-9180DA893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3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2C400-9A5B-4210-806D-E02DAB41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A976B3-338D-4E25-80A2-47EE500F9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A3282-4AF0-46C0-967A-48611F759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C724-9FA3-4204-A5D9-44991D8109D4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0CC14A-FE89-4A56-9E8D-8F2209183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3580B-61D4-45C2-9DAF-1F92C061A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01AE-9758-4F1D-81BC-9180DA893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86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DE0FF-4C50-4265-817E-09F0C5DA7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014DA-B2B2-40CF-88DC-43D111B9C4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BDFE8-957C-4C99-B7B2-FF96F32DC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858A7D-C1BE-42CD-B702-FB3510FA4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C724-9FA3-4204-A5D9-44991D8109D4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64A0B0-2FCD-4C18-AB68-CEEBD299E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09CB1D-E4C4-415C-831B-32690C21B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01AE-9758-4F1D-81BC-9180DA893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461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8F73B-1A09-4169-8675-4310D2BBB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26EE20-5949-4D71-A7AC-E5C82DDAD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5DFB07-021B-4F53-89D5-29318F4BE1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8DEF11-F187-4242-9257-261F3751B1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6C5209-ADB8-4615-8E80-13AAFE159B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E97FCA-3365-4520-BD3A-118BD517C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C724-9FA3-4204-A5D9-44991D8109D4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A6B3AE-FD6E-470E-ADF9-BC7BF5239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61314C-F2EB-460C-B094-862BFF52F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01AE-9758-4F1D-81BC-9180DA893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412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EE09A-E11C-428A-869F-DDF4D4C3F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D4CD39-0AF2-4BEB-80A0-2D73A341F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C724-9FA3-4204-A5D9-44991D8109D4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8B3A41-1CBA-4CBF-BB23-91746C7BF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F322FC-BD7F-4686-B6AE-0D33ADB99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01AE-9758-4F1D-81BC-9180DA893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38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A11D34-6D2C-434B-8AE5-759F31806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C724-9FA3-4204-A5D9-44991D8109D4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1D9380-6DF1-4E5D-A6FF-B72E223C9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59F145-3EEB-4CCB-997D-B771D5F97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01AE-9758-4F1D-81BC-9180DA893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7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3E179-60A8-48D8-88CE-56F6BDA0C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A4667-D807-49BD-86ED-C3DA874E8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CF0C13-4A04-437B-82B6-4DAB98CDA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767529-C748-4962-86EB-52FA62146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C724-9FA3-4204-A5D9-44991D8109D4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19268E-A552-43DB-A40C-AB99299F1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A395CF-9FF7-4F03-9BE6-1CD655394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01AE-9758-4F1D-81BC-9180DA893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82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CCE5D-FDDF-48BB-A43D-F85E6BA2E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506AED-C96B-41BD-9EB2-149DB775D0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9FBB19-A38B-4C5A-943C-ED6975305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1E2FCC-5E07-46DF-8DF9-41A51FDD9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C724-9FA3-4204-A5D9-44991D8109D4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CFC8F0-C779-4037-9B9E-ACAE32296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51F871-6744-4EC6-81FD-DD8887F3F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01AE-9758-4F1D-81BC-9180DA893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01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3DB43E-6E5D-4800-9B51-12002D27D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0AF0DE-AE57-4BFB-89F3-5178B9B37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2D5B4-2C40-41F5-B7FA-FD2290E9BE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7C724-9FA3-4204-A5D9-44991D8109D4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696F5-3328-4CA5-B876-7C2B2F569A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D684B-702E-4B1A-A96F-81A04E4EFE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801AE-9758-4F1D-81BC-9180DA893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05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customXml" Target="../ink/ink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A451E-4926-48CA-B71D-BD06791653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Machine Learning with an Adversary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053D53-B53D-4BB0-8377-065D9F9C0C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Geoff Hulten</a:t>
            </a:r>
          </a:p>
        </p:txBody>
      </p:sp>
    </p:spTree>
    <p:extLst>
      <p:ext uri="{BB962C8B-B14F-4D97-AF65-F5344CB8AC3E}">
        <p14:creationId xmlns:p14="http://schemas.microsoft.com/office/powerpoint/2010/main" val="3014626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B7896-244F-4F51-AE4C-0B780640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312CD-62AD-4A68-91BD-609FC52D5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Abuse is a dramatic example of a time-changing problem</a:t>
            </a:r>
          </a:p>
          <a:p>
            <a:endParaRPr lang="en-US" dirty="0"/>
          </a:p>
          <a:p>
            <a:r>
              <a:rPr lang="en-US" dirty="0"/>
              <a:t>Naively using machine learning works if you are small (not targeted)</a:t>
            </a:r>
          </a:p>
          <a:p>
            <a:endParaRPr lang="en-US" dirty="0"/>
          </a:p>
          <a:p>
            <a:r>
              <a:rPr lang="en-US" dirty="0"/>
              <a:t>Naively using machine learning fails if you are big enough (targeted)</a:t>
            </a:r>
          </a:p>
          <a:p>
            <a:endParaRPr lang="en-US" dirty="0"/>
          </a:p>
          <a:p>
            <a:r>
              <a:rPr lang="en-US" dirty="0"/>
              <a:t>Machine learning is an excellent complement to </a:t>
            </a:r>
            <a:r>
              <a:rPr lang="en-US"/>
              <a:t>other techniques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078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6171B-B238-42D2-BCD4-51AEE0C0C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people Attack Systems?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592E5-7C0E-41D3-8FAC-0FF912C02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Crime, espionage</a:t>
            </a:r>
          </a:p>
          <a:p>
            <a:endParaRPr lang="en-US" dirty="0"/>
          </a:p>
          <a:p>
            <a:r>
              <a:rPr lang="en-US" dirty="0"/>
              <a:t>For fun</a:t>
            </a:r>
          </a:p>
          <a:p>
            <a:endParaRPr lang="en-US" dirty="0"/>
          </a:p>
          <a:p>
            <a:r>
              <a:rPr lang="en-US" dirty="0"/>
              <a:t>To make money</a:t>
            </a:r>
          </a:p>
        </p:txBody>
      </p:sp>
    </p:spTree>
    <p:extLst>
      <p:ext uri="{BB962C8B-B14F-4D97-AF65-F5344CB8AC3E}">
        <p14:creationId xmlns:p14="http://schemas.microsoft.com/office/powerpoint/2010/main" val="1405428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50E25-2A36-4852-944A-0CAEC5432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Money off of Abuse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69E4A-561D-4F05-AE05-DB52389AF7D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Driving traffic</a:t>
            </a:r>
          </a:p>
          <a:p>
            <a:endParaRPr lang="en-US" dirty="0"/>
          </a:p>
          <a:p>
            <a:r>
              <a:rPr lang="en-US" dirty="0"/>
              <a:t>Compromising personal information</a:t>
            </a:r>
          </a:p>
          <a:p>
            <a:endParaRPr lang="en-US" dirty="0"/>
          </a:p>
          <a:p>
            <a:r>
              <a:rPr lang="en-US" dirty="0"/>
              <a:t>Compromising computers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C73A6C-3165-470C-A2D9-D0A760C662E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Boosting content</a:t>
            </a:r>
          </a:p>
          <a:p>
            <a:endParaRPr lang="en-US" dirty="0"/>
          </a:p>
          <a:p>
            <a:r>
              <a:rPr lang="en-US" dirty="0"/>
              <a:t>Suppressing content</a:t>
            </a:r>
          </a:p>
          <a:p>
            <a:endParaRPr lang="en-US" dirty="0"/>
          </a:p>
          <a:p>
            <a:r>
              <a:rPr lang="en-US" dirty="0"/>
              <a:t>Stealing content</a:t>
            </a:r>
          </a:p>
        </p:txBody>
      </p:sp>
    </p:spTree>
    <p:extLst>
      <p:ext uri="{BB962C8B-B14F-4D97-AF65-F5344CB8AC3E}">
        <p14:creationId xmlns:p14="http://schemas.microsoft.com/office/powerpoint/2010/main" val="3171506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2A0AD-FE05-44D7-B23E-F731D4EFE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machine learning to combat abuse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5B4EA4A-850B-4634-B7CB-9FFEE67F7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interaction you don’t like</a:t>
            </a:r>
          </a:p>
          <a:p>
            <a:endParaRPr lang="en-US" dirty="0"/>
          </a:p>
          <a:p>
            <a:r>
              <a:rPr lang="en-US" dirty="0"/>
              <a:t>Get training data, label it</a:t>
            </a:r>
          </a:p>
          <a:p>
            <a:endParaRPr lang="en-US" dirty="0"/>
          </a:p>
          <a:p>
            <a:r>
              <a:rPr lang="en-US" dirty="0"/>
              <a:t>Build a model, measure the accuracy</a:t>
            </a:r>
          </a:p>
          <a:p>
            <a:endParaRPr lang="en-US" dirty="0"/>
          </a:p>
          <a:p>
            <a:r>
              <a:rPr lang="en-US" dirty="0"/>
              <a:t>Deploy it and…</a:t>
            </a:r>
          </a:p>
          <a:p>
            <a:pPr marL="457200" lvl="1" indent="0">
              <a:buNone/>
            </a:pPr>
            <a:r>
              <a:rPr lang="en-US" dirty="0"/>
              <a:t>If it hurts the abuser’s bottom line at all they will work around it in 5 minutes…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FA301AD-DAC6-441E-87C5-4DF6BCD5B82F}"/>
                  </a:ext>
                </a:extLst>
              </p14:cNvPr>
              <p14:cNvContentPartPr/>
              <p14:nvPr/>
            </p14:nvContentPartPr>
            <p14:xfrm>
              <a:off x="8361720" y="3133080"/>
              <a:ext cx="24480" cy="36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FA301AD-DAC6-441E-87C5-4DF6BCD5B82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51440" y="2183400"/>
                <a:ext cx="5195520" cy="2736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2938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64A2B-91D5-4F1D-9A03-A8B0D65E3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Work Around Machine Learning?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BB22A-FC6A-4771-81C0-3AE539B35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Get the model and test your content against it</a:t>
            </a:r>
          </a:p>
          <a:p>
            <a:pPr lvl="1"/>
            <a:r>
              <a:rPr lang="en-US" dirty="0"/>
              <a:t>Buy the client</a:t>
            </a:r>
          </a:p>
          <a:p>
            <a:pPr lvl="1"/>
            <a:r>
              <a:rPr lang="en-US" dirty="0"/>
              <a:t>Create test accounts on the service</a:t>
            </a:r>
          </a:p>
          <a:p>
            <a:pPr lvl="1"/>
            <a:endParaRPr lang="en-US" dirty="0"/>
          </a:p>
          <a:p>
            <a:r>
              <a:rPr lang="en-US" dirty="0"/>
              <a:t>Outlook story</a:t>
            </a:r>
          </a:p>
          <a:p>
            <a:endParaRPr lang="en-US" dirty="0"/>
          </a:p>
          <a:p>
            <a:r>
              <a:rPr lang="en-US" dirty="0"/>
              <a:t>Hotmail probe account story</a:t>
            </a:r>
          </a:p>
          <a:p>
            <a:endParaRPr lang="en-US" dirty="0"/>
          </a:p>
          <a:p>
            <a:r>
              <a:rPr lang="en-US" dirty="0"/>
              <a:t>The concept of abuse changes to be: whatever your </a:t>
            </a:r>
            <a:r>
              <a:rPr lang="en-US"/>
              <a:t>model doesn’t think </a:t>
            </a:r>
            <a:r>
              <a:rPr lang="en-US" dirty="0"/>
              <a:t>abuse is…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D1588A3-B5D1-4937-934D-04E717124B29}"/>
                  </a:ext>
                </a:extLst>
              </p14:cNvPr>
              <p14:cNvContentPartPr/>
              <p14:nvPr/>
            </p14:nvContentPartPr>
            <p14:xfrm>
              <a:off x="1049040" y="3891600"/>
              <a:ext cx="67680" cy="522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D1588A3-B5D1-4937-934D-04E717124B2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9800" y="2138040"/>
                <a:ext cx="4676040" cy="3627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91068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774A1-30A6-445A-8B0D-1618D5AEA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Abuse is a business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989AEE4-C31B-47F2-8A71-EDA7D5D81F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𝐸𝑥𝑝𝑒𝑐𝑡𝑒𝑑𝑅𝑒𝑡𝑢𝑟𝑛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𝐶𝑜𝑠𝑡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Abuser makes .1 cent average per inbox email</a:t>
                </a:r>
              </a:p>
              <a:p>
                <a:r>
                  <a:rPr lang="en-US" dirty="0"/>
                  <a:t>Abuser can sell compromised account for a few dollars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𝐸𝑥𝑝𝑒𝑐𝑡𝑒𝑑𝑅𝑒𝑡𝑢𝑟𝑛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𝑉𝑎𝑙𝑢𝑒𝑃𝑒𝑟𝐼𝑛𝑠𝑡𝑎𝑛𝑐𝑒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𝑅𝑒𝑠𝑝𝑜𝑛𝑠𝑒𝑅𝑎𝑡𝑒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𝐶𝑜𝑠𝑡𝑂𝑓𝐷𝑒𝑙𝑖𝑣𝑒𝑟𝑦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𝐶𝑜𝑠𝑡𝑂𝑓𝐶𝑜𝑛𝑡𝑒𝑛𝑡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989AEE4-C31B-47F2-8A71-EDA7D5D81F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236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04C53-38A7-4377-A8A6-E5E2C707D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hurt abuse business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653E5-ACAE-4C63-9C84-EE02C2EC30F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Reduce </a:t>
            </a:r>
            <a:r>
              <a:rPr lang="en-US" i="1" dirty="0" err="1"/>
              <a:t>ResponseRate</a:t>
            </a:r>
            <a:endParaRPr lang="en-US" i="1" dirty="0"/>
          </a:p>
          <a:p>
            <a:pPr lvl="1"/>
            <a:r>
              <a:rPr lang="en-US" dirty="0"/>
              <a:t>Junk folders</a:t>
            </a:r>
          </a:p>
          <a:p>
            <a:pPr lvl="1"/>
            <a:r>
              <a:rPr lang="en-US" dirty="0"/>
              <a:t>Restrict Content (domains)</a:t>
            </a:r>
          </a:p>
          <a:p>
            <a:pPr lvl="1"/>
            <a:r>
              <a:rPr lang="en-US" dirty="0"/>
              <a:t>Warnings for risky content</a:t>
            </a:r>
          </a:p>
          <a:p>
            <a:pPr lvl="1"/>
            <a:endParaRPr lang="en-US" dirty="0"/>
          </a:p>
          <a:p>
            <a:r>
              <a:rPr lang="en-US" dirty="0"/>
              <a:t>Increase </a:t>
            </a:r>
            <a:r>
              <a:rPr lang="en-US" i="1" dirty="0" err="1"/>
              <a:t>CostOfContent</a:t>
            </a:r>
            <a:endParaRPr lang="en-US" i="1" dirty="0"/>
          </a:p>
          <a:p>
            <a:pPr lvl="1"/>
            <a:r>
              <a:rPr lang="en-US" dirty="0"/>
              <a:t>Retrain quickly</a:t>
            </a:r>
          </a:p>
          <a:p>
            <a:pPr lvl="1"/>
            <a:r>
              <a:rPr lang="en-US" dirty="0"/>
              <a:t>Blacklist bad domains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2F3F462-E34A-425D-9CC0-F693305E7B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Increase </a:t>
            </a:r>
            <a:r>
              <a:rPr lang="en-US" i="1" dirty="0" err="1"/>
              <a:t>CostOfDelivery</a:t>
            </a:r>
            <a:endParaRPr lang="en-US" i="1" dirty="0"/>
          </a:p>
          <a:p>
            <a:pPr lvl="1"/>
            <a:r>
              <a:rPr lang="en-US" dirty="0"/>
              <a:t>Captchas</a:t>
            </a:r>
          </a:p>
          <a:p>
            <a:pPr lvl="1"/>
            <a:r>
              <a:rPr lang="en-US" dirty="0"/>
              <a:t>Throttles</a:t>
            </a:r>
          </a:p>
          <a:p>
            <a:pPr lvl="1"/>
            <a:r>
              <a:rPr lang="en-US" dirty="0"/>
              <a:t>Blacklist bad accounts</a:t>
            </a:r>
          </a:p>
          <a:p>
            <a:pPr lvl="1"/>
            <a:r>
              <a:rPr lang="en-US" dirty="0"/>
              <a:t>Blacklist bad infrastructure</a:t>
            </a:r>
          </a:p>
        </p:txBody>
      </p:sp>
      <p:pic>
        <p:nvPicPr>
          <p:cNvPr id="6" name="Picture 2" descr="Image result for captcha">
            <a:extLst>
              <a:ext uri="{FF2B5EF4-FFF2-40B4-BE49-F238E27FC236}">
                <a16:creationId xmlns:a16="http://schemas.microsoft.com/office/drawing/2014/main" id="{FFC6D485-CDBC-454C-94E9-1D89AE5ACD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9700" y="4783931"/>
            <a:ext cx="2456930" cy="105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Image result for microsoft account captcha">
            <a:extLst>
              <a:ext uri="{FF2B5EF4-FFF2-40B4-BE49-F238E27FC236}">
                <a16:creationId xmlns:a16="http://schemas.microsoft.com/office/drawing/2014/main" id="{5FEF7393-0783-4F96-9323-D1D1E1CEC8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364" r="48655"/>
          <a:stretch/>
        </p:blipFill>
        <p:spPr bwMode="auto">
          <a:xfrm>
            <a:off x="6172200" y="4443413"/>
            <a:ext cx="2141480" cy="173355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C03BFDA-0A0A-4BFF-9E87-2D2F849F21D4}"/>
                  </a:ext>
                </a:extLst>
              </p14:cNvPr>
              <p14:cNvContentPartPr/>
              <p14:nvPr/>
            </p14:nvContentPartPr>
            <p14:xfrm>
              <a:off x="1323360" y="4807080"/>
              <a:ext cx="61200" cy="108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C03BFDA-0A0A-4BFF-9E87-2D2F849F21D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55680" y="2144880"/>
                <a:ext cx="10238760" cy="4140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37428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4FC09-6D73-447D-9274-00FEF9515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on Reputation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E765E-174F-4C72-A615-3FE09B386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Use ML to find your good users &amp; remove costs from them</a:t>
            </a:r>
          </a:p>
          <a:p>
            <a:endParaRPr lang="en-US" dirty="0"/>
          </a:p>
          <a:p>
            <a:r>
              <a:rPr lang="en-US" dirty="0"/>
              <a:t>Focus costs on new users</a:t>
            </a:r>
          </a:p>
          <a:p>
            <a:endParaRPr lang="en-US" dirty="0"/>
          </a:p>
          <a:p>
            <a:r>
              <a:rPr lang="en-US" dirty="0"/>
              <a:t>Use content based filtering as a backstop</a:t>
            </a:r>
          </a:p>
        </p:txBody>
      </p:sp>
    </p:spTree>
    <p:extLst>
      <p:ext uri="{BB962C8B-B14F-4D97-AF65-F5344CB8AC3E}">
        <p14:creationId xmlns:p14="http://schemas.microsoft.com/office/powerpoint/2010/main" val="4035533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62641-5460-41C6-A183-F0DECFBFD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Features on things Abusers have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DD1A7-90BC-4F17-946D-843CDF919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you use features that abusers can change cheaply, you put them in a strong position</a:t>
            </a:r>
          </a:p>
          <a:p>
            <a:pPr lvl="1"/>
            <a:r>
              <a:rPr lang="en-US" dirty="0"/>
              <a:t>Text content of the SMS message</a:t>
            </a:r>
          </a:p>
          <a:p>
            <a:endParaRPr lang="en-US" dirty="0"/>
          </a:p>
          <a:p>
            <a:r>
              <a:rPr lang="en-US" dirty="0"/>
              <a:t>If you use features that abusers hate to change, you are in a strong position</a:t>
            </a:r>
          </a:p>
          <a:p>
            <a:pPr lvl="1"/>
            <a:r>
              <a:rPr lang="en-US" dirty="0"/>
              <a:t>Phone number that sent the message</a:t>
            </a:r>
          </a:p>
          <a:p>
            <a:pPr lvl="1"/>
            <a:r>
              <a:rPr lang="en-US" dirty="0"/>
              <a:t>Locations the SMS message is directing users</a:t>
            </a:r>
          </a:p>
          <a:p>
            <a:endParaRPr lang="en-US" dirty="0"/>
          </a:p>
          <a:p>
            <a:r>
              <a:rPr lang="en-US" dirty="0"/>
              <a:t>The model you build this way may not be the best OFFLINE</a:t>
            </a:r>
          </a:p>
          <a:p>
            <a:endParaRPr lang="en-US" dirty="0"/>
          </a:p>
          <a:p>
            <a:r>
              <a:rPr lang="en-US" dirty="0"/>
              <a:t>But it might be the best approach over time</a:t>
            </a:r>
          </a:p>
        </p:txBody>
      </p:sp>
    </p:spTree>
    <p:extLst>
      <p:ext uri="{BB962C8B-B14F-4D97-AF65-F5344CB8AC3E}">
        <p14:creationId xmlns:p14="http://schemas.microsoft.com/office/powerpoint/2010/main" val="1248191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1241</TotalTime>
  <Words>357</Words>
  <Application>Microsoft Office PowerPoint</Application>
  <PresentationFormat>Widescreen</PresentationFormat>
  <Paragraphs>87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Machine Learning with an Adversary</vt:lpstr>
      <vt:lpstr>Why do people Attack Systems?</vt:lpstr>
      <vt:lpstr>Making Money off of Abuse</vt:lpstr>
      <vt:lpstr>Using machine learning to combat abuse</vt:lpstr>
      <vt:lpstr>How to Work Around Machine Learning?</vt:lpstr>
      <vt:lpstr>Abuse is a business</vt:lpstr>
      <vt:lpstr>Ways to hurt abuse business</vt:lpstr>
      <vt:lpstr>Focus on Reputation</vt:lpstr>
      <vt:lpstr>Focus Features on things Abusers have to do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 with an Abuser</dc:title>
  <dc:creator>Geoff Hulten</dc:creator>
  <cp:lastModifiedBy>Geoff Hulten</cp:lastModifiedBy>
  <cp:revision>11</cp:revision>
  <dcterms:created xsi:type="dcterms:W3CDTF">2018-10-07T23:19:18Z</dcterms:created>
  <dcterms:modified xsi:type="dcterms:W3CDTF">2018-12-02T00:05:30Z</dcterms:modified>
</cp:coreProperties>
</file>